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747775"/>
          </p15:clr>
        </p15:guide>
        <p15:guide id="2" pos="102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336" y="-5052"/>
      </p:cViewPr>
      <p:guideLst>
        <p:guide orient="horz" pos="13606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4478" y="6253648"/>
            <a:ext cx="30191100" cy="172398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1pPr>
            <a:lvl2pPr lvl="1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2pPr>
            <a:lvl3pPr lvl="2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3pPr>
            <a:lvl4pPr lvl="3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4pPr>
            <a:lvl5pPr lvl="4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5pPr>
            <a:lvl6pPr lvl="5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6pPr>
            <a:lvl7pPr lvl="6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7pPr>
            <a:lvl8pPr lvl="7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8pPr>
            <a:lvl9pPr lvl="8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04449" y="23803675"/>
            <a:ext cx="30191100" cy="66570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1pPr>
            <a:lvl2pPr lvl="1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2pPr>
            <a:lvl3pPr lvl="2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3pPr>
            <a:lvl4pPr lvl="3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4pPr>
            <a:lvl5pPr lvl="4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5pPr>
            <a:lvl6pPr lvl="5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6pPr>
            <a:lvl7pPr lvl="6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7pPr>
            <a:lvl8pPr lvl="7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8pPr>
            <a:lvl9pPr lvl="8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04449" y="26475381"/>
            <a:ext cx="30191100" cy="109254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818600" algn="ctr">
              <a:spcBef>
                <a:spcPts val="0"/>
              </a:spcBef>
              <a:spcAft>
                <a:spcPts val="0"/>
              </a:spcAft>
              <a:buSzPts val="9291"/>
              <a:buChar char="●"/>
              <a:defRPr sz="9291"/>
            </a:lvl1pPr>
            <a:lvl2pPr marL="914400" lvl="1" indent="-687489" algn="ctr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2pPr>
            <a:lvl3pPr marL="1371600" lvl="2" indent="-687489" algn="ctr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3pPr>
            <a:lvl4pPr marL="1828800" lvl="3" indent="-687489" algn="ctr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4pPr>
            <a:lvl5pPr marL="2286000" lvl="4" indent="-687489" algn="ctr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5pPr>
            <a:lvl6pPr marL="2743200" lvl="5" indent="-687489" algn="ctr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6pPr>
            <a:lvl7pPr marL="3200400" lvl="6" indent="-687489" algn="ctr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7pPr>
            <a:lvl8pPr marL="3657600" lvl="7" indent="-687489" algn="ctr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8pPr>
            <a:lvl9pPr marL="4114800" lvl="8" indent="-687489" algn="ctr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04449" y="18064882"/>
            <a:ext cx="30191100" cy="70701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1pPr>
            <a:lvl2pPr lvl="1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2pPr>
            <a:lvl3pPr lvl="2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3pPr>
            <a:lvl4pPr lvl="3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4pPr>
            <a:lvl5pPr lvl="4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5pPr>
            <a:lvl6pPr lvl="5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6pPr>
            <a:lvl7pPr lvl="6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7pPr>
            <a:lvl8pPr lvl="7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8pPr>
            <a:lvl9pPr lvl="8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818600">
              <a:spcBef>
                <a:spcPts val="0"/>
              </a:spcBef>
              <a:spcAft>
                <a:spcPts val="0"/>
              </a:spcAft>
              <a:buSzPts val="9291"/>
              <a:buChar char="●"/>
              <a:defRPr sz="9291"/>
            </a:lvl1pPr>
            <a:lvl2pPr marL="914400" lvl="1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2pPr>
            <a:lvl3pPr marL="1371600" lvl="2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3pPr>
            <a:lvl4pPr marL="1828800" lvl="3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4pPr>
            <a:lvl5pPr marL="2286000" lvl="4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5pPr>
            <a:lvl6pPr marL="2743200" lvl="5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6pPr>
            <a:lvl7pPr marL="3200400" lvl="6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7pPr>
            <a:lvl8pPr marL="3657600" lvl="7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8pPr>
            <a:lvl9pPr marL="4114800" lvl="8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1pPr>
            <a:lvl2pPr marL="914400" lvl="1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2pPr>
            <a:lvl3pPr marL="1371600" lvl="2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3pPr>
            <a:lvl4pPr marL="1828800" lvl="3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4pPr>
            <a:lvl5pPr marL="2286000" lvl="4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5pPr>
            <a:lvl6pPr marL="2743200" lvl="5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6pPr>
            <a:lvl7pPr marL="3200400" lvl="6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7pPr>
            <a:lvl8pPr marL="3657600" lvl="7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8pPr>
            <a:lvl9pPr marL="4114800" lvl="8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1pPr>
            <a:lvl2pPr marL="914400" lvl="1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2pPr>
            <a:lvl3pPr marL="1371600" lvl="2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3pPr>
            <a:lvl4pPr marL="1828800" lvl="3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4pPr>
            <a:lvl5pPr marL="2286000" lvl="4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5pPr>
            <a:lvl6pPr marL="2743200" lvl="5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6pPr>
            <a:lvl7pPr marL="3200400" lvl="6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7pPr>
            <a:lvl8pPr marL="3657600" lvl="7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8pPr>
            <a:lvl9pPr marL="4114800" lvl="8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1pPr>
            <a:lvl2pPr lvl="1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2pPr>
            <a:lvl3pPr lvl="2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3pPr>
            <a:lvl4pPr lvl="3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4pPr>
            <a:lvl5pPr lvl="4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5pPr>
            <a:lvl6pPr lvl="5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6pPr>
            <a:lvl7pPr lvl="6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7pPr>
            <a:lvl8pPr lvl="7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8pPr>
            <a:lvl9pPr lvl="8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1pPr>
            <a:lvl2pPr marL="914400" lvl="1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2pPr>
            <a:lvl3pPr marL="1371600" lvl="2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3pPr>
            <a:lvl4pPr marL="1828800" lvl="3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4pPr>
            <a:lvl5pPr marL="2286000" lvl="4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5pPr>
            <a:lvl6pPr marL="2743200" lvl="5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6pPr>
            <a:lvl7pPr marL="3200400" lvl="6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7pPr>
            <a:lvl8pPr marL="3657600" lvl="7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8pPr>
            <a:lvl9pPr marL="4114800" lvl="8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1pPr>
            <a:lvl2pPr lvl="1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2pPr>
            <a:lvl3pPr lvl="2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3pPr>
            <a:lvl4pPr lvl="3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4pPr>
            <a:lvl5pPr lvl="4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5pPr>
            <a:lvl6pPr lvl="5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6pPr>
            <a:lvl7pPr lvl="6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7pPr>
            <a:lvl8pPr lvl="7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8pPr>
            <a:lvl9pPr lvl="8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71925" tIns="471925" rIns="471925" bIns="471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1pPr>
            <a:lvl2pPr lvl="1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2pPr>
            <a:lvl3pPr lvl="2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3pPr>
            <a:lvl4pPr lvl="3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4pPr>
            <a:lvl5pPr lvl="4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5pPr>
            <a:lvl6pPr lvl="5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6pPr>
            <a:lvl7pPr lvl="6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7pPr>
            <a:lvl8pPr lvl="7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8pPr>
            <a:lvl9pPr lvl="8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40748" y="23542887"/>
            <a:ext cx="14333400" cy="103734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7502165" y="6081470"/>
            <a:ext cx="13595700" cy="310350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marL="457200" lvl="0" indent="-818600">
              <a:spcBef>
                <a:spcPts val="0"/>
              </a:spcBef>
              <a:spcAft>
                <a:spcPts val="0"/>
              </a:spcAft>
              <a:buSzPts val="9291"/>
              <a:buChar char="●"/>
              <a:defRPr sz="9291"/>
            </a:lvl1pPr>
            <a:lvl2pPr marL="914400" lvl="1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2pPr>
            <a:lvl3pPr marL="1371600" lvl="2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3pPr>
            <a:lvl4pPr marL="1828800" lvl="3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4pPr>
            <a:lvl5pPr marL="2286000" lvl="4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5pPr>
            <a:lvl6pPr marL="2743200" lvl="5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6pPr>
            <a:lvl7pPr marL="3200400" lvl="6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7pPr>
            <a:lvl8pPr marL="3657600" lvl="7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8pPr>
            <a:lvl9pPr marL="4114800" lvl="8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04449" y="35532388"/>
            <a:ext cx="21255600" cy="50823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91"/>
              <a:buNone/>
              <a:defRPr sz="9291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81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291"/>
              <a:buChar char="●"/>
              <a:defRPr sz="9291">
                <a:solidFill>
                  <a:schemeClr val="dk2"/>
                </a:solidFill>
              </a:defRPr>
            </a:lvl1pPr>
            <a:lvl2pPr marL="914400" lvl="1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○"/>
              <a:defRPr sz="7226">
                <a:solidFill>
                  <a:schemeClr val="dk2"/>
                </a:solidFill>
              </a:defRPr>
            </a:lvl2pPr>
            <a:lvl3pPr marL="1371600" lvl="2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■"/>
              <a:defRPr sz="7226">
                <a:solidFill>
                  <a:schemeClr val="dk2"/>
                </a:solidFill>
              </a:defRPr>
            </a:lvl3pPr>
            <a:lvl4pPr marL="1828800" lvl="3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●"/>
              <a:defRPr sz="7226">
                <a:solidFill>
                  <a:schemeClr val="dk2"/>
                </a:solidFill>
              </a:defRPr>
            </a:lvl4pPr>
            <a:lvl5pPr marL="2286000" lvl="4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○"/>
              <a:defRPr sz="7226">
                <a:solidFill>
                  <a:schemeClr val="dk2"/>
                </a:solidFill>
              </a:defRPr>
            </a:lvl5pPr>
            <a:lvl6pPr marL="2743200" lvl="5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■"/>
              <a:defRPr sz="7226">
                <a:solidFill>
                  <a:schemeClr val="dk2"/>
                </a:solidFill>
              </a:defRPr>
            </a:lvl6pPr>
            <a:lvl7pPr marL="3200400" lvl="6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●"/>
              <a:defRPr sz="7226">
                <a:solidFill>
                  <a:schemeClr val="dk2"/>
                </a:solidFill>
              </a:defRPr>
            </a:lvl7pPr>
            <a:lvl8pPr marL="3657600" lvl="7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○"/>
              <a:defRPr sz="7226">
                <a:solidFill>
                  <a:schemeClr val="dk2"/>
                </a:solidFill>
              </a:defRPr>
            </a:lvl8pPr>
            <a:lvl9pPr marL="4114800" lvl="8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■"/>
              <a:defRPr sz="722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 algn="r">
              <a:buNone/>
              <a:defRPr sz="5161">
                <a:solidFill>
                  <a:schemeClr val="dk2"/>
                </a:solidFill>
              </a:defRPr>
            </a:lvl1pPr>
            <a:lvl2pPr lvl="1" algn="r">
              <a:buNone/>
              <a:defRPr sz="5161">
                <a:solidFill>
                  <a:schemeClr val="dk2"/>
                </a:solidFill>
              </a:defRPr>
            </a:lvl2pPr>
            <a:lvl3pPr lvl="2" algn="r">
              <a:buNone/>
              <a:defRPr sz="5161">
                <a:solidFill>
                  <a:schemeClr val="dk2"/>
                </a:solidFill>
              </a:defRPr>
            </a:lvl3pPr>
            <a:lvl4pPr lvl="3" algn="r">
              <a:buNone/>
              <a:defRPr sz="5161">
                <a:solidFill>
                  <a:schemeClr val="dk2"/>
                </a:solidFill>
              </a:defRPr>
            </a:lvl4pPr>
            <a:lvl5pPr lvl="4" algn="r">
              <a:buNone/>
              <a:defRPr sz="5161">
                <a:solidFill>
                  <a:schemeClr val="dk2"/>
                </a:solidFill>
              </a:defRPr>
            </a:lvl5pPr>
            <a:lvl6pPr lvl="5" algn="r">
              <a:buNone/>
              <a:defRPr sz="5161">
                <a:solidFill>
                  <a:schemeClr val="dk2"/>
                </a:solidFill>
              </a:defRPr>
            </a:lvl6pPr>
            <a:lvl7pPr lvl="6" algn="r">
              <a:buNone/>
              <a:defRPr sz="5161">
                <a:solidFill>
                  <a:schemeClr val="dk2"/>
                </a:solidFill>
              </a:defRPr>
            </a:lvl7pPr>
            <a:lvl8pPr lvl="7" algn="r">
              <a:buNone/>
              <a:defRPr sz="5161">
                <a:solidFill>
                  <a:schemeClr val="dk2"/>
                </a:solidFill>
              </a:defRPr>
            </a:lvl8pPr>
            <a:lvl9pPr lvl="8" algn="r">
              <a:buNone/>
              <a:defRPr sz="5161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[CORE]BANN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080"/>
            <a:ext cx="32399998" cy="431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A0C6051-71F3-DBF7-0CEF-F812DD30637E}"/>
              </a:ext>
            </a:extLst>
          </p:cNvPr>
          <p:cNvSpPr txBox="1"/>
          <p:nvPr/>
        </p:nvSpPr>
        <p:spPr>
          <a:xfrm>
            <a:off x="3364460" y="3811342"/>
            <a:ext cx="25863681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MARTINS, N. A.¹;    FONSECA, B. P. A.²;  SOUZA, C. C.².</a:t>
            </a:r>
          </a:p>
          <a:p>
            <a:pPr algn="ctr">
              <a:lnSpc>
                <a:spcPct val="150000"/>
              </a:lnSpc>
            </a:pPr>
            <a:r>
              <a:rPr lang="pt-BR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UNIVERSIDADE FEDERAL DE SANTA MARIA, SANTA MARIA - RS, BRASIL¹</a:t>
            </a:r>
          </a:p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AXIAL²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Palavras-chave: </a:t>
            </a: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Infiltração, coluna toracolombar, ortopedia, reabilitação, ultrassonografia axial.</a:t>
            </a:r>
            <a:endParaRPr lang="pt-BR" sz="2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D24C615-8D87-4E14-BEF1-5263BD75BECC}"/>
              </a:ext>
            </a:extLst>
          </p:cNvPr>
          <p:cNvSpPr txBox="1">
            <a:spLocks/>
          </p:cNvSpPr>
          <p:nvPr/>
        </p:nvSpPr>
        <p:spPr>
          <a:xfrm>
            <a:off x="4898958" y="-580141"/>
            <a:ext cx="22794686" cy="412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42"/>
              <a:buFont typeface="Arial"/>
              <a:buNone/>
              <a:defRPr sz="268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42"/>
              <a:buFont typeface="Arial"/>
              <a:buNone/>
              <a:defRPr sz="268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42"/>
              <a:buFont typeface="Arial"/>
              <a:buNone/>
              <a:defRPr sz="268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42"/>
              <a:buFont typeface="Arial"/>
              <a:buNone/>
              <a:defRPr sz="268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42"/>
              <a:buFont typeface="Arial"/>
              <a:buNone/>
              <a:defRPr sz="268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42"/>
              <a:buFont typeface="Arial"/>
              <a:buNone/>
              <a:defRPr sz="268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42"/>
              <a:buFont typeface="Arial"/>
              <a:buNone/>
              <a:defRPr sz="268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42"/>
              <a:buFont typeface="Arial"/>
              <a:buNone/>
              <a:defRPr sz="268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42"/>
              <a:buFont typeface="Arial"/>
              <a:buNone/>
              <a:defRPr sz="268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Alterações articulares pós trauma ao longo da coluna de um Quarto de Milha de 2 anos </a:t>
            </a:r>
            <a:endParaRPr lang="pt-BR" sz="7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7A60399C-8EF7-93C3-C444-96C779F6ED85}"/>
              </a:ext>
            </a:extLst>
          </p:cNvPr>
          <p:cNvSpPr txBox="1">
            <a:spLocks/>
          </p:cNvSpPr>
          <p:nvPr/>
        </p:nvSpPr>
        <p:spPr>
          <a:xfrm>
            <a:off x="1102174" y="6839752"/>
            <a:ext cx="14707286" cy="30898936"/>
          </a:xfrm>
          <a:prstGeom prst="rect">
            <a:avLst/>
          </a:prstGeom>
        </p:spPr>
        <p:txBody>
          <a:bodyPr vert="horz" lIns="17597" tIns="8799" rIns="17597" bIns="8799" numCol="1" spcCol="108000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pt-BR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</a:t>
            </a:r>
          </a:p>
          <a:p>
            <a:pPr indent="1539875" algn="just" defTabSz="1684338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alterações articulares na coluna vertebral em equinos são um desafio diagnóstico devido à complexidade anatômica da região, acesso limitado aos locais de lesão, sinais clínicos inespecíficos, além de baixa ocorrência em animais jovens. Um equino Quarto de Milha de 2 anos foi atendido com histórico de rigidez corporal, imobilidade e vocalizações sugestivas de dor em novembro de 2024. Na ocasião, foi tratado com anti-inflamatórios e apresentou melhora. No dia 6 de fevereiro de 2025 o animal voltou a apresentar contração abdominal constante, permanência prolongada em decúbito e foi solicitado atendimento veterinário da equipe Axial. Foi relatado pela proprietária que o cavalo sofreu traumas físicos ao longo da vida, sendo um pouco antes do episódio de dor em fevereiro. </a:t>
            </a:r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35113" algn="just" defTabSz="1684338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pt-BR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39875" algn="just">
              <a:lnSpc>
                <a:spcPct val="125000"/>
              </a:lnSpc>
              <a:spcAft>
                <a:spcPts val="800"/>
              </a:spcAft>
            </a:pPr>
            <a:endParaRPr lang="pt-BR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39875" algn="just">
              <a:lnSpc>
                <a:spcPct val="125000"/>
              </a:lnSpc>
              <a:spcAft>
                <a:spcPts val="800"/>
              </a:spcAft>
            </a:pPr>
            <a:endParaRPr lang="pt-BR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39875" algn="just">
              <a:lnSpc>
                <a:spcPct val="125000"/>
              </a:lnSpc>
              <a:spcAft>
                <a:spcPts val="800"/>
              </a:spcAft>
            </a:pPr>
            <a:endParaRPr lang="pt-BR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39875" algn="just">
              <a:lnSpc>
                <a:spcPct val="125000"/>
              </a:lnSpc>
              <a:spcAft>
                <a:spcPts val="800"/>
              </a:spcAft>
            </a:pPr>
            <a:endParaRPr lang="pt-BR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39875" algn="just">
              <a:lnSpc>
                <a:spcPct val="125000"/>
              </a:lnSpc>
              <a:spcAft>
                <a:spcPts val="800"/>
              </a:spcAft>
            </a:pPr>
            <a:endParaRPr lang="pt-BR" sz="36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39875" algn="just">
              <a:lnSpc>
                <a:spcPct val="125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1: Imagem lateral do animal mostrando cifose moderada, atrofia muscular do trapézio torácico e espinhal.</a:t>
            </a:r>
          </a:p>
          <a:p>
            <a:pPr indent="1539875" algn="just">
              <a:lnSpc>
                <a:spcPct val="125000"/>
              </a:lnSpc>
              <a:spcAft>
                <a:spcPts val="800"/>
              </a:spcAft>
            </a:pPr>
            <a:r>
              <a:rPr lang="pt-B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achados do exame físico foram: cifose moderada, atrofia muscular (esplênio, trapézio torácico e espinhal), diminuição da mobilidade (principalmente lateroflexão cervical esquerda e flexão/extensão da coluna toracolombar) e dor na extensão toracolombar e flexão lombossacra. Ao exame neurológico, havia diminuição da propriocepção dos membros torácicos, estado mental depressivo e dificuldade em recuar. 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pt-B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</a:t>
            </a:r>
          </a:p>
          <a:p>
            <a:pPr indent="1443038" algn="just">
              <a:lnSpc>
                <a:spcPct val="125000"/>
              </a:lnSpc>
              <a:spcAft>
                <a:spcPts val="800"/>
              </a:spcAft>
            </a:pPr>
            <a:r>
              <a:rPr lang="pt-B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exame radiográfico não revelou alterações desde a nuca até a região torácica, não sendo possível com o emissor portátil avaliar a região lombar. A ultrassonografia evidenciou efusão leve a moderada na articulação </a:t>
            </a:r>
            <a:r>
              <a:rPr lang="pt-BR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atlanto</a:t>
            </a:r>
            <a:r>
              <a:rPr lang="pt-B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-axial, irregularidades leves nos processos articulares entre a 2ª e 3ª vértebra cervical (C2/C3), até C6/C7 (direita) e até C3/C4 (esquerda), e irregularidade leve a moderada na articulação </a:t>
            </a:r>
            <a:r>
              <a:rPr lang="pt-BR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costotransversa</a:t>
            </a:r>
            <a:r>
              <a:rPr lang="pt-B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1ª vértebra torácica (T1) bilateral, supostamente após trauma em um </a:t>
            </a:r>
            <a:r>
              <a:rPr lang="pt-BR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rodador</a:t>
            </a:r>
            <a:r>
              <a:rPr lang="pt-B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6057FA-311B-8ABB-D5EE-FFBA6A8FC00D}"/>
              </a:ext>
            </a:extLst>
          </p:cNvPr>
          <p:cNvSpPr txBox="1"/>
          <p:nvPr/>
        </p:nvSpPr>
        <p:spPr>
          <a:xfrm>
            <a:off x="16886122" y="7838343"/>
            <a:ext cx="14410992" cy="27086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pt-B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região toracolombar, foram observadas irregularidades leves a moderadas nas articulações entre as vértebras lombares 5 e 6 (L5/L6) e moderadas em T17/T18, T18/L1, L1/L2, L2/L3 e L3/L4 evidenciadas na figura 2. </a:t>
            </a:r>
            <a:endParaRPr lang="pt-BR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2: Imagens ultrassonográficas com presença de irregularidade leve a moderada na linha óssea dos processos articulares de L5/L6 e moderada em T17/T18, T18/L1, L1/L2, L2/L3 e L3/L4 (setas)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</a:pPr>
            <a:r>
              <a:rPr lang="pt-B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Os achados do exame de imagem levam a um diagnóstico de possível fratura de processos </a:t>
            </a:r>
            <a:r>
              <a:rPr lang="pt-BR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articularer</a:t>
            </a:r>
            <a:r>
              <a:rPr lang="pt-B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 significado clínico no momento do exame. O tratamento foi com foco na coluna toracolombar, para reduzir a dor e inflamação 6 pontos com metilprednisolona foram infiltrados: T17/T18, T18/L1, L1/L2, L2/L3, L3/L4 e L5/L6; e </a:t>
            </a:r>
            <a:r>
              <a:rPr lang="pt-BR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meloxican</a:t>
            </a:r>
            <a:r>
              <a:rPr lang="pt-B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SID por 5 dias. O equino apresentou melhora após o tratamento e foi encaminhado para reabilitação para trabalhar mobilidade e fortalecer a musculatura epaxial.</a:t>
            </a:r>
          </a:p>
          <a:p>
            <a:pPr marL="360000" algn="ctr">
              <a:lnSpc>
                <a:spcPct val="125000"/>
              </a:lnSpc>
              <a:spcBef>
                <a:spcPts val="1800"/>
              </a:spcBef>
              <a:spcAft>
                <a:spcPts val="800"/>
              </a:spcAft>
            </a:pPr>
            <a:r>
              <a:rPr lang="pt-BR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Conclusão</a:t>
            </a:r>
            <a:endParaRPr lang="pt-BR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O exame completo da coluna é importante, apesar da queixa e o tratamento terem sido locais, principalmente para a ciência do proprietário da necessidade de possíveis intervenções futuras nos focos dos traumas anteriores sofridos pelo animal. O caso apresenta um desafio diagnóstico devido à complexidade da região da coluna vertebral, à inespecificidade dos sinais clínicos e à extensão das lesões neste animal. Os exames complementares, em especial a ultrassonografia, foram importantes para identificar as alterações articulares e auxiliar no diagnóstico e tratamento. 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287A094-F4F7-F24C-8C5F-405AACB6F8F4}"/>
              </a:ext>
            </a:extLst>
          </p:cNvPr>
          <p:cNvGrpSpPr/>
          <p:nvPr/>
        </p:nvGrpSpPr>
        <p:grpSpPr>
          <a:xfrm>
            <a:off x="16910428" y="11765261"/>
            <a:ext cx="14410340" cy="9301800"/>
            <a:chOff x="622501" y="27587742"/>
            <a:chExt cx="15803967" cy="10188459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F0D94839-DD3C-65F2-89FE-93482DB18499}"/>
                </a:ext>
              </a:extLst>
            </p:cNvPr>
            <p:cNvGrpSpPr/>
            <p:nvPr/>
          </p:nvGrpSpPr>
          <p:grpSpPr>
            <a:xfrm>
              <a:off x="624088" y="27587742"/>
              <a:ext cx="15802380" cy="4988078"/>
              <a:chOff x="185738" y="1493611"/>
              <a:chExt cx="7130477" cy="2008188"/>
            </a:xfrm>
          </p:grpSpPr>
          <p:pic>
            <p:nvPicPr>
              <p:cNvPr id="17" name="Espaço Reservado para Imagem 12">
                <a:extLst>
                  <a:ext uri="{FF2B5EF4-FFF2-40B4-BE49-F238E27FC236}">
                    <a16:creationId xmlns:a16="http://schemas.microsoft.com/office/drawing/2014/main" id="{E80E1E3A-7F8F-C059-FA5C-A49F1E2830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39" r="22114"/>
              <a:stretch/>
            </p:blipFill>
            <p:spPr>
              <a:xfrm>
                <a:off x="185738" y="1493611"/>
                <a:ext cx="2316560" cy="2008188"/>
              </a:xfrm>
              <a:prstGeom prst="rect">
                <a:avLst/>
              </a:prstGeom>
            </p:spPr>
          </p:pic>
          <p:pic>
            <p:nvPicPr>
              <p:cNvPr id="18" name="Espaço Reservado para Imagem 14">
                <a:extLst>
                  <a:ext uri="{FF2B5EF4-FFF2-40B4-BE49-F238E27FC236}">
                    <a16:creationId xmlns:a16="http://schemas.microsoft.com/office/drawing/2014/main" id="{1E402EC6-9050-B015-F701-5404C2155B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9" r="23523"/>
              <a:stretch/>
            </p:blipFill>
            <p:spPr>
              <a:xfrm>
                <a:off x="2597119" y="1493611"/>
                <a:ext cx="2316560" cy="2008188"/>
              </a:xfrm>
              <a:prstGeom prst="rect">
                <a:avLst/>
              </a:prstGeom>
            </p:spPr>
          </p:pic>
          <p:pic>
            <p:nvPicPr>
              <p:cNvPr id="19" name="Espaço Reservado para Imagem 16">
                <a:extLst>
                  <a:ext uri="{FF2B5EF4-FFF2-40B4-BE49-F238E27FC236}">
                    <a16:creationId xmlns:a16="http://schemas.microsoft.com/office/drawing/2014/main" id="{451EA7B0-34C4-4C8D-E92A-B420330640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30" r="22380"/>
              <a:stretch/>
            </p:blipFill>
            <p:spPr>
              <a:xfrm>
                <a:off x="4999655" y="1493611"/>
                <a:ext cx="2316560" cy="2008188"/>
              </a:xfrm>
              <a:prstGeom prst="rect">
                <a:avLst/>
              </a:prstGeom>
            </p:spPr>
          </p:pic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5846AB57-D545-78E3-E7A0-ABBA57DE06EF}"/>
                  </a:ext>
                </a:extLst>
              </p:cNvPr>
              <p:cNvGrpSpPr/>
              <p:nvPr/>
            </p:nvGrpSpPr>
            <p:grpSpPr>
              <a:xfrm>
                <a:off x="851338" y="2741754"/>
                <a:ext cx="5623035" cy="256587"/>
                <a:chOff x="851338" y="2741754"/>
                <a:chExt cx="5623035" cy="256587"/>
              </a:xfrm>
            </p:grpSpPr>
            <p:grpSp>
              <p:nvGrpSpPr>
                <p:cNvPr id="21" name="Agrupar 20">
                  <a:extLst>
                    <a:ext uri="{FF2B5EF4-FFF2-40B4-BE49-F238E27FC236}">
                      <a16:creationId xmlns:a16="http://schemas.microsoft.com/office/drawing/2014/main" id="{EF0F769B-8EC9-6EA8-0339-30AA83981545}"/>
                    </a:ext>
                  </a:extLst>
                </p:cNvPr>
                <p:cNvGrpSpPr/>
                <p:nvPr/>
              </p:nvGrpSpPr>
              <p:grpSpPr>
                <a:xfrm>
                  <a:off x="851338" y="2741754"/>
                  <a:ext cx="3231931" cy="256587"/>
                  <a:chOff x="851338" y="2741754"/>
                  <a:chExt cx="3231931" cy="256587"/>
                </a:xfrm>
              </p:grpSpPr>
              <p:cxnSp>
                <p:nvCxnSpPr>
                  <p:cNvPr id="24" name="Conector de Seta Reta 23">
                    <a:extLst>
                      <a:ext uri="{FF2B5EF4-FFF2-40B4-BE49-F238E27FC236}">
                        <a16:creationId xmlns:a16="http://schemas.microsoft.com/office/drawing/2014/main" id="{41FC7978-B552-263E-DAE2-F98B4147952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51338" y="2827283"/>
                    <a:ext cx="0" cy="171058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ector de Seta Reta 24">
                    <a:extLst>
                      <a:ext uri="{FF2B5EF4-FFF2-40B4-BE49-F238E27FC236}">
                        <a16:creationId xmlns:a16="http://schemas.microsoft.com/office/drawing/2014/main" id="{7DBFB3E7-EFB5-24C5-5DFC-D75895881A6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802524" y="2807709"/>
                    <a:ext cx="0" cy="171058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ector de Seta Reta 25">
                    <a:extLst>
                      <a:ext uri="{FF2B5EF4-FFF2-40B4-BE49-F238E27FC236}">
                        <a16:creationId xmlns:a16="http://schemas.microsoft.com/office/drawing/2014/main" id="{4C02C7F3-259B-4A2D-FAE4-585613D156A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352800" y="2807709"/>
                    <a:ext cx="0" cy="171058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ector de Seta Reta 26">
                    <a:extLst>
                      <a:ext uri="{FF2B5EF4-FFF2-40B4-BE49-F238E27FC236}">
                        <a16:creationId xmlns:a16="http://schemas.microsoft.com/office/drawing/2014/main" id="{4945658B-3EF3-1F2F-50D4-3C116EDCB85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083269" y="2741754"/>
                    <a:ext cx="0" cy="171058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" name="Conector de Seta Reta 21">
                  <a:extLst>
                    <a:ext uri="{FF2B5EF4-FFF2-40B4-BE49-F238E27FC236}">
                      <a16:creationId xmlns:a16="http://schemas.microsoft.com/office/drawing/2014/main" id="{AC66B029-81AF-2CC2-D684-E05C72709B50}"/>
                    </a:ext>
                  </a:extLst>
                </p:cNvPr>
                <p:cNvCxnSpPr/>
                <p:nvPr/>
              </p:nvCxnSpPr>
              <p:spPr>
                <a:xfrm flipV="1">
                  <a:off x="5812221" y="2827283"/>
                  <a:ext cx="0" cy="17105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de Seta Reta 22">
                  <a:extLst>
                    <a:ext uri="{FF2B5EF4-FFF2-40B4-BE49-F238E27FC236}">
                      <a16:creationId xmlns:a16="http://schemas.microsoft.com/office/drawing/2014/main" id="{6099484F-4BD4-47F5-C435-14EB9623F1FE}"/>
                    </a:ext>
                  </a:extLst>
                </p:cNvPr>
                <p:cNvCxnSpPr/>
                <p:nvPr/>
              </p:nvCxnSpPr>
              <p:spPr>
                <a:xfrm flipV="1">
                  <a:off x="6474373" y="2808625"/>
                  <a:ext cx="0" cy="17105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888D7998-ADC2-9FE5-2377-9EA94277CC40}"/>
                </a:ext>
              </a:extLst>
            </p:cNvPr>
            <p:cNvGrpSpPr/>
            <p:nvPr/>
          </p:nvGrpSpPr>
          <p:grpSpPr>
            <a:xfrm>
              <a:off x="622501" y="32788123"/>
              <a:ext cx="15803967" cy="4988078"/>
              <a:chOff x="690378" y="10401165"/>
              <a:chExt cx="7106616" cy="2008188"/>
            </a:xfrm>
          </p:grpSpPr>
          <p:pic>
            <p:nvPicPr>
              <p:cNvPr id="9" name="Espaço Reservado para Imagem 24">
                <a:extLst>
                  <a:ext uri="{FF2B5EF4-FFF2-40B4-BE49-F238E27FC236}">
                    <a16:creationId xmlns:a16="http://schemas.microsoft.com/office/drawing/2014/main" id="{4F4DE8CC-F253-E615-F263-01509B972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8" r="25192"/>
              <a:stretch/>
            </p:blipFill>
            <p:spPr>
              <a:xfrm>
                <a:off x="5480434" y="10401165"/>
                <a:ext cx="2316560" cy="2008188"/>
              </a:xfrm>
              <a:prstGeom prst="rect">
                <a:avLst/>
              </a:prstGeom>
            </p:spPr>
          </p:pic>
          <p:cxnSp>
            <p:nvCxnSpPr>
              <p:cNvPr id="10" name="Conector de Seta Reta 9">
                <a:extLst>
                  <a:ext uri="{FF2B5EF4-FFF2-40B4-BE49-F238E27FC236}">
                    <a16:creationId xmlns:a16="http://schemas.microsoft.com/office/drawing/2014/main" id="{536E7ACA-F33A-356D-FBA9-E1266A2951B6}"/>
                  </a:ext>
                </a:extLst>
              </p:cNvPr>
              <p:cNvCxnSpPr/>
              <p:nvPr/>
            </p:nvCxnSpPr>
            <p:spPr>
              <a:xfrm flipV="1">
                <a:off x="6955152" y="11660044"/>
                <a:ext cx="0" cy="17105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Espaço Reservado para Imagem 20">
                <a:extLst>
                  <a:ext uri="{FF2B5EF4-FFF2-40B4-BE49-F238E27FC236}">
                    <a16:creationId xmlns:a16="http://schemas.microsoft.com/office/drawing/2014/main" id="{571580B8-61CC-394B-27F8-D22C37DDCB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62" r="25490"/>
              <a:stretch/>
            </p:blipFill>
            <p:spPr>
              <a:xfrm>
                <a:off x="3077897" y="10401165"/>
                <a:ext cx="2316560" cy="2008188"/>
              </a:xfrm>
              <a:prstGeom prst="rect">
                <a:avLst/>
              </a:prstGeom>
            </p:spPr>
          </p:pic>
          <p:cxnSp>
            <p:nvCxnSpPr>
              <p:cNvPr id="12" name="Conector de Seta Reta 11">
                <a:extLst>
                  <a:ext uri="{FF2B5EF4-FFF2-40B4-BE49-F238E27FC236}">
                    <a16:creationId xmlns:a16="http://schemas.microsoft.com/office/drawing/2014/main" id="{377525FE-2FA1-BB30-2394-B6C10CFAA3BC}"/>
                  </a:ext>
                </a:extLst>
              </p:cNvPr>
              <p:cNvCxnSpPr/>
              <p:nvPr/>
            </p:nvCxnSpPr>
            <p:spPr>
              <a:xfrm flipV="1">
                <a:off x="3895897" y="11660044"/>
                <a:ext cx="0" cy="17105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>
                <a:extLst>
                  <a:ext uri="{FF2B5EF4-FFF2-40B4-BE49-F238E27FC236}">
                    <a16:creationId xmlns:a16="http://schemas.microsoft.com/office/drawing/2014/main" id="{3E57CBFA-1488-F71B-8DC5-58543B53AFA6}"/>
                  </a:ext>
                </a:extLst>
              </p:cNvPr>
              <p:cNvCxnSpPr/>
              <p:nvPr/>
            </p:nvCxnSpPr>
            <p:spPr>
              <a:xfrm flipV="1">
                <a:off x="4505497" y="11528665"/>
                <a:ext cx="0" cy="17105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Espaço Reservado para Imagem 18">
                <a:extLst>
                  <a:ext uri="{FF2B5EF4-FFF2-40B4-BE49-F238E27FC236}">
                    <a16:creationId xmlns:a16="http://schemas.microsoft.com/office/drawing/2014/main" id="{E127D89F-2339-53CE-78FA-42C52F6FFA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82" r="23571"/>
              <a:stretch/>
            </p:blipFill>
            <p:spPr>
              <a:xfrm>
                <a:off x="690378" y="10401165"/>
                <a:ext cx="2316560" cy="2008188"/>
              </a:xfrm>
              <a:prstGeom prst="rect">
                <a:avLst/>
              </a:prstGeom>
            </p:spPr>
          </p:pic>
          <p:cxnSp>
            <p:nvCxnSpPr>
              <p:cNvPr id="15" name="Conector de Seta Reta 14">
                <a:extLst>
                  <a:ext uri="{FF2B5EF4-FFF2-40B4-BE49-F238E27FC236}">
                    <a16:creationId xmlns:a16="http://schemas.microsoft.com/office/drawing/2014/main" id="{F07D1C48-4F80-499F-DF4C-F8B5D37C5DE0}"/>
                  </a:ext>
                </a:extLst>
              </p:cNvPr>
              <p:cNvCxnSpPr/>
              <p:nvPr/>
            </p:nvCxnSpPr>
            <p:spPr>
              <a:xfrm flipV="1">
                <a:off x="1580848" y="11716179"/>
                <a:ext cx="0" cy="17105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de Seta Reta 15">
                <a:extLst>
                  <a:ext uri="{FF2B5EF4-FFF2-40B4-BE49-F238E27FC236}">
                    <a16:creationId xmlns:a16="http://schemas.microsoft.com/office/drawing/2014/main" id="{487681B8-01D2-8BEE-143D-B6647024B732}"/>
                  </a:ext>
                </a:extLst>
              </p:cNvPr>
              <p:cNvCxnSpPr/>
              <p:nvPr/>
            </p:nvCxnSpPr>
            <p:spPr>
              <a:xfrm flipV="1">
                <a:off x="2164173" y="11649308"/>
                <a:ext cx="0" cy="17105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Imagem 27">
            <a:extLst>
              <a:ext uri="{FF2B5EF4-FFF2-40B4-BE49-F238E27FC236}">
                <a16:creationId xmlns:a16="http://schemas.microsoft.com/office/drawing/2014/main" id="{DE2A596C-A9A7-D1D5-CE91-037D021D8B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" r="2064" b="7817"/>
          <a:stretch/>
        </p:blipFill>
        <p:spPr>
          <a:xfrm>
            <a:off x="1413564" y="16449921"/>
            <a:ext cx="13834035" cy="713069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540951A4-F8A8-7722-6FE4-75FEA0CE051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7"/>
          <a:stretch/>
        </p:blipFill>
        <p:spPr>
          <a:xfrm>
            <a:off x="508873" y="2439984"/>
            <a:ext cx="3394372" cy="18616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Personalizar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</dc:creator>
  <cp:lastModifiedBy>Natália Almeida</cp:lastModifiedBy>
  <cp:revision>1</cp:revision>
  <dcterms:modified xsi:type="dcterms:W3CDTF">2025-10-09T18:47:57Z</dcterms:modified>
</cp:coreProperties>
</file>